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81" r:id="rId2"/>
    <p:sldId id="282" r:id="rId3"/>
    <p:sldId id="283" r:id="rId4"/>
    <p:sldId id="346" r:id="rId5"/>
    <p:sldId id="286" r:id="rId6"/>
    <p:sldId id="287" r:id="rId7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3E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>
        <p:scale>
          <a:sx n="95" d="100"/>
          <a:sy n="95" d="100"/>
        </p:scale>
        <p:origin x="-209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591DCFB-2C28-42A1-B01D-A669AC94C127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89CE27-0FA7-42A8-9422-30A4027CE60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1356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88F8D-AF53-4F8C-B2F7-A2FDFD07BDA4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BC5BDE7-2C97-438E-AE91-5C31F93074F4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870643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223B53-FF4C-4114-92FF-7C8F8F306C58}" type="slidenum">
              <a:rPr lang="ru-RU" altLang="ru-RU">
                <a:latin typeface="Calibri" panose="020F0502020204030204" pitchFamily="34" charset="0"/>
              </a:rPr>
              <a:pPr eaLnBrk="1" hangingPunct="1"/>
              <a:t>2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55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3ACFD7-0F9E-489C-B6B5-BE81105FFE1B}" type="slidenum">
              <a:rPr lang="ru-RU" altLang="ru-RU">
                <a:latin typeface="Calibri" panose="020F0502020204030204" pitchFamily="34" charset="0"/>
              </a:rPr>
              <a:pPr eaLnBrk="1" hangingPunct="1"/>
              <a:t>3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5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9264AB8-CEC8-41CF-A975-3071BB84E229}" type="slidenum">
              <a:rPr lang="ru-RU" altLang="ru-RU">
                <a:latin typeface="Calibri" panose="020F0502020204030204" pitchFamily="34" charset="0"/>
              </a:rPr>
              <a:pPr eaLnBrk="1" hangingPunct="1"/>
              <a:t>4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305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BBB805-CE4A-413A-9398-C70DEF94464E}" type="slidenum">
              <a:rPr lang="ru-RU" altLang="ru-RU"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4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68BC-31D4-42AF-98FC-18224D53B11D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A6DD402-2381-4688-8897-470923B76442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443326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0BAF9-F721-410D-8595-C6B67D5BD4C7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DE1EC-0A18-477B-B155-CF593855C64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030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1D7D-7210-4404-AE9E-0EAB70143166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7FFE5-62BD-423A-9FED-B0D2CA6EDC38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94056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630C3-5050-41E3-A3FF-47144EFC2397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5368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55477-B0C2-479C-92CD-7CF1D4CEDFC4}" type="datetime1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300788" y="6237288"/>
            <a:ext cx="2700337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</a:t>
            </a:r>
            <a:endParaRPr lang="ru-RU" sz="1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71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810D-CD77-4C3B-AF1D-BCFE202FB759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F1697-CEF7-4320-B3CC-BC9286AC9E1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73555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80226-EA8C-44D7-BBEB-A1C565CA92F7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24FC779-54DD-41EF-B29D-BE9C689EA59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58394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D812-3E62-46F2-8D09-3FE4BFE22712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29CD0-1EEE-4450-93B3-22C955A4C41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800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1D01-830A-41C7-85EE-047A719BAD6B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778AD-BBCC-4844-98E0-EE46FB3000C3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5526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30F2D-DB7F-4778-B0F4-7B6A409AC593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E2706-BED8-4A87-BBEB-D90C7AB3C455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696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793D-E923-4311-A4E7-E3E6FF276ADC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76DB3-C3F7-4D14-A944-43210E44514D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206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2A09-EA24-4C24-8200-5AEA83F56DDA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BD4D9-5D7C-4ABD-8C70-71F3F46F6A9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083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34106-9D0C-4F6B-8D31-C0B31277C777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1C93BB67-4667-403A-B03C-F115AECA42B9}" type="slidenum">
              <a:rPr lang="ru-RU" altLang="ru-RU"/>
              <a:pPr/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9161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D7BAB1-740F-4E3A-B189-F4A9AF574E08}" type="datetimeFigureOut">
              <a:rPr lang="ru-RU"/>
              <a:pPr>
                <a:defRPr/>
              </a:pPr>
              <a:t>13.03.2019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3744F449-81A9-46F1-B51D-EE9E6C55FA04}" type="slidenum">
              <a:rPr lang="ru-RU" altLang="ru-RU"/>
              <a:pPr/>
              <a:t>‹#›</a:t>
            </a:fld>
            <a:endParaRPr lang="ru-RU" alt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46" r:id="rId2"/>
    <p:sldLayoutId id="2147483867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68" r:id="rId9"/>
    <p:sldLayoutId id="2147483852" r:id="rId10"/>
    <p:sldLayoutId id="2147483853" r:id="rId11"/>
    <p:sldLayoutId id="2147483869" r:id="rId12"/>
    <p:sldLayoutId id="2147483870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0"/>
            <a:ext cx="504825" cy="6858000"/>
          </a:xfrm>
          <a:prstGeom prst="rect">
            <a:avLst/>
          </a:prstGeom>
          <a:solidFill>
            <a:srgbClr val="D2AA41"/>
          </a:solidFill>
          <a:ln w="25400" algn="ctr">
            <a:noFill/>
            <a:miter lim="800000"/>
            <a:headEnd/>
            <a:tailEnd/>
          </a:ln>
        </p:spPr>
        <p:txBody>
          <a:bodyPr lIns="91393" tIns="45695" rIns="91393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0"/>
            <a:ext cx="2116137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55875" y="2492375"/>
            <a:ext cx="6120581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Социальное партнерство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сфере труда –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обеспечение согласования интересов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работников и 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работодателей 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  </a:t>
            </a:r>
            <a:endParaRPr lang="ru-RU" sz="1000" dirty="0" smtClean="0">
              <a:latin typeface="Tahoma" pitchFamily="34" charset="0"/>
            </a:endParaRPr>
          </a:p>
        </p:txBody>
      </p:sp>
      <p:grpSp>
        <p:nvGrpSpPr>
          <p:cNvPr id="45060" name="Группа 29"/>
          <p:cNvGrpSpPr>
            <a:grpSpLocks/>
          </p:cNvGrpSpPr>
          <p:nvPr/>
        </p:nvGrpSpPr>
        <p:grpSpPr bwMode="auto">
          <a:xfrm>
            <a:off x="1554163" y="1119188"/>
            <a:ext cx="7439025" cy="68262"/>
            <a:chOff x="1511764" y="965606"/>
            <a:chExt cx="7128792" cy="70147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2A3A8A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435600" y="0"/>
            <a:ext cx="3492500" cy="1262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spc="-300" dirty="0">
                <a:solidFill>
                  <a:srgbClr val="2A3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УРОВНИ  СОЦИАЛЬНОГО ПАРТНЕРСТВА</a:t>
            </a:r>
          </a:p>
          <a:p>
            <a:pPr algn="r">
              <a:defRPr/>
            </a:pPr>
            <a:endParaRPr lang="ru-RU" sz="2800" spc="-300" dirty="0">
              <a:solidFill>
                <a:srgbClr val="2A3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6875" y="1412875"/>
            <a:ext cx="874712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Социальное партнерство в сфере труда  может осуществляться  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на уровнях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>
              <a:defRPr/>
            </a:pPr>
            <a:endParaRPr lang="ru-RU" sz="1600" dirty="0">
              <a:latin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charset="0"/>
              </a:rPr>
              <a:t>федеральном – например, Генеральное соглашение между общероссийскими объединениями профсоюзов, общероссийскими объединениями работодателей и Правительством Российской Федерации на 2014 - 2016 годы (продлено на 2017 год); 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latin typeface="Arial" charset="0"/>
              </a:rPr>
              <a:t>межрегиональном;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latin typeface="Arial" charset="0"/>
              </a:rPr>
              <a:t>региональном </a:t>
            </a:r>
            <a:r>
              <a:rPr lang="ru-RU" sz="1600" dirty="0">
                <a:latin typeface="Arial" charset="0"/>
              </a:rPr>
              <a:t>- например, трехстороннее соглашение между </a:t>
            </a:r>
            <a:r>
              <a:rPr lang="ru-RU" dirty="0"/>
              <a:t>Соглашение между </a:t>
            </a:r>
            <a:r>
              <a:rPr lang="ru-RU" sz="1600" dirty="0">
                <a:latin typeface="Arial" charset="0"/>
              </a:rPr>
              <a:t>Правительством Сахалинской области, Сахалинским областным союзом организаций профсоюзов и объединением работодателей Сахалинской области на 2018 - 2020 </a:t>
            </a:r>
            <a:r>
              <a:rPr lang="ru-RU" sz="1600" dirty="0" smtClean="0">
                <a:latin typeface="Arial" charset="0"/>
              </a:rPr>
              <a:t>годы </a:t>
            </a:r>
            <a:r>
              <a:rPr lang="ru-RU" sz="1600" dirty="0">
                <a:latin typeface="Arial" charset="0"/>
              </a:rPr>
              <a:t>(Подписано в г. Южно-Сахалинске 27.12.2017)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charset="0"/>
              </a:rPr>
              <a:t>отраслевом;</a:t>
            </a:r>
          </a:p>
          <a:p>
            <a:pPr marL="285750" indent="-285750">
              <a:buFontTx/>
              <a:buChar char="-"/>
              <a:defRPr/>
            </a:pPr>
            <a:r>
              <a:rPr lang="ru-RU" sz="1600" dirty="0" smtClean="0">
                <a:latin typeface="Arial" charset="0"/>
              </a:rPr>
              <a:t>Территориальном- например Соглашение между администрацией Корсаковского городского округа, профсоюзными организациями, работодателями и предпринимателями МО «Корсаковский городской округ»;</a:t>
            </a:r>
            <a:endParaRPr lang="ru-RU" sz="1600" dirty="0">
              <a:latin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sz="1600" dirty="0">
                <a:latin typeface="Arial" charset="0"/>
              </a:rPr>
              <a:t>локальном  (коллективные договоры, заключаемые в организациях).</a:t>
            </a:r>
          </a:p>
          <a:p>
            <a:pPr>
              <a:defRPr/>
            </a:pPr>
            <a:endParaRPr lang="ru-RU" sz="1600" dirty="0">
              <a:latin typeface="Arial" charset="0"/>
            </a:endParaRPr>
          </a:p>
          <a:p>
            <a:pPr>
              <a:defRPr/>
            </a:pP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Социальное партнерство  реализуется в форме  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заключения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</a:t>
            </a:r>
          </a:p>
          <a:p>
            <a:pPr>
              <a:defRPr/>
            </a:pPr>
            <a:endParaRPr lang="ru-RU" sz="1600" dirty="0">
              <a:latin typeface="Arial" charset="0"/>
            </a:endParaRPr>
          </a:p>
          <a:p>
            <a:pPr>
              <a:defRPr/>
            </a:pPr>
            <a:r>
              <a:rPr lang="ru-RU" sz="1600" dirty="0">
                <a:latin typeface="Arial" charset="0"/>
              </a:rPr>
              <a:t>- соглашений  (относятся к нормативным актам в сфере трудового права);</a:t>
            </a:r>
          </a:p>
          <a:p>
            <a:pPr>
              <a:defRPr/>
            </a:pPr>
            <a:r>
              <a:rPr lang="ru-RU" sz="1600" dirty="0">
                <a:latin typeface="Arial" charset="0"/>
              </a:rPr>
              <a:t>- коллективных договоров (являются локальными правовыми актом организаций).</a:t>
            </a:r>
            <a:endParaRPr lang="ru-RU" sz="1600" u="sng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  </a:t>
            </a:r>
            <a:endParaRPr lang="ru-RU" sz="1000" dirty="0" smtClean="0">
              <a:latin typeface="Tahoma" pitchFamily="34" charset="0"/>
            </a:endParaRPr>
          </a:p>
        </p:txBody>
      </p:sp>
      <p:grpSp>
        <p:nvGrpSpPr>
          <p:cNvPr id="46084" name="Группа 29"/>
          <p:cNvGrpSpPr>
            <a:grpSpLocks/>
          </p:cNvGrpSpPr>
          <p:nvPr/>
        </p:nvGrpSpPr>
        <p:grpSpPr bwMode="auto">
          <a:xfrm>
            <a:off x="1554163" y="1119188"/>
            <a:ext cx="7439025" cy="68262"/>
            <a:chOff x="1511764" y="965606"/>
            <a:chExt cx="7128792" cy="70147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2A3A8A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07038" y="133350"/>
            <a:ext cx="34925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ru-RU" sz="2800" b="1" spc="-300" dirty="0">
              <a:solidFill>
                <a:srgbClr val="2A3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r">
              <a:defRPr/>
            </a:pPr>
            <a:r>
              <a:rPr lang="ru-RU" sz="2800" spc="-300" dirty="0">
                <a:solidFill>
                  <a:srgbClr val="2A3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Коллективный договор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1474788"/>
            <a:ext cx="80899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силу части 1 статьи 40 ТК РФ коллективный договор - правовой акт, регулирующий социально-трудовые отношения в организации или у индивидуального предпринимателя и заключаемый работниками и работодателем в лице их представителей.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4" y="3370709"/>
            <a:ext cx="261508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132138" y="3024188"/>
            <a:ext cx="58674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коллективного договора распространяется на всех работников организации (ч. 3 ст. 43 ТК РФ)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32138" y="4184650"/>
            <a:ext cx="57610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 заключается на срок не более трех лет ( по соглашению сторон может быть продлен на срок не более трех лет).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  </a:t>
            </a:r>
            <a:endParaRPr lang="ru-RU" sz="1000" dirty="0" smtClean="0">
              <a:latin typeface="Tahoma" pitchFamily="34" charset="0"/>
            </a:endParaRPr>
          </a:p>
        </p:txBody>
      </p:sp>
      <p:grpSp>
        <p:nvGrpSpPr>
          <p:cNvPr id="47108" name="Группа 29"/>
          <p:cNvGrpSpPr>
            <a:grpSpLocks/>
          </p:cNvGrpSpPr>
          <p:nvPr/>
        </p:nvGrpSpPr>
        <p:grpSpPr bwMode="auto">
          <a:xfrm>
            <a:off x="1554163" y="1119188"/>
            <a:ext cx="7439025" cy="68262"/>
            <a:chOff x="1511764" y="965606"/>
            <a:chExt cx="7128792" cy="70147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2A3A8A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07038" y="133350"/>
            <a:ext cx="34925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ru-RU" sz="2800" b="1" spc="-300" dirty="0">
              <a:solidFill>
                <a:srgbClr val="2A3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r">
              <a:defRPr/>
            </a:pPr>
            <a:r>
              <a:rPr lang="ru-RU" sz="2800" spc="-300" dirty="0">
                <a:solidFill>
                  <a:srgbClr val="2A3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Коллективный договор</a:t>
            </a:r>
          </a:p>
        </p:txBody>
      </p:sp>
      <p:pic>
        <p:nvPicPr>
          <p:cNvPr id="4711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41413"/>
            <a:ext cx="85693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  </a:t>
            </a:r>
            <a:endParaRPr lang="ru-RU" sz="1000" dirty="0" smtClean="0">
              <a:latin typeface="Tahoma" pitchFamily="34" charset="0"/>
            </a:endParaRPr>
          </a:p>
        </p:txBody>
      </p:sp>
      <p:grpSp>
        <p:nvGrpSpPr>
          <p:cNvPr id="48132" name="Группа 29"/>
          <p:cNvGrpSpPr>
            <a:grpSpLocks/>
          </p:cNvGrpSpPr>
          <p:nvPr/>
        </p:nvGrpSpPr>
        <p:grpSpPr bwMode="auto">
          <a:xfrm>
            <a:off x="1554163" y="1119188"/>
            <a:ext cx="7439025" cy="68262"/>
            <a:chOff x="1511764" y="965606"/>
            <a:chExt cx="7128792" cy="70147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1511764" y="1035753"/>
              <a:ext cx="7128792" cy="0"/>
            </a:xfrm>
            <a:prstGeom prst="line">
              <a:avLst/>
            </a:prstGeom>
            <a:ln w="25400">
              <a:solidFill>
                <a:srgbClr val="0043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рямоугольник 28"/>
            <p:cNvSpPr/>
            <p:nvPr/>
          </p:nvSpPr>
          <p:spPr>
            <a:xfrm>
              <a:off x="5479303" y="965606"/>
              <a:ext cx="3149082" cy="45677"/>
            </a:xfrm>
            <a:prstGeom prst="rect">
              <a:avLst/>
            </a:prstGeom>
            <a:solidFill>
              <a:srgbClr val="004386"/>
            </a:solidFill>
            <a:ln w="25400">
              <a:solidFill>
                <a:srgbClr val="004386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rgbClr val="2A3A8A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507038" y="133350"/>
            <a:ext cx="34925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ru-RU" sz="2800" b="1" spc="-300" dirty="0">
              <a:solidFill>
                <a:srgbClr val="2A3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r">
              <a:defRPr/>
            </a:pPr>
            <a:r>
              <a:rPr lang="ru-RU" sz="2800" spc="-300" dirty="0">
                <a:solidFill>
                  <a:srgbClr val="2A3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Коллективный договор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00113" y="1412875"/>
            <a:ext cx="7272337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коллективного договора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2276475"/>
            <a:ext cx="8497887" cy="452437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статье 50 ТК РФ коллективный договор (соглашение) в течение семи дней со дня подписания направляется представителем работодателей на уведомительную регистрацию в соответствующий орган по труду. </a:t>
            </a:r>
          </a:p>
          <a:p>
            <a:pPr algn="just"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Сахалинской области – </a:t>
            </a:r>
          </a:p>
          <a:p>
            <a:pPr algn="just">
              <a:defRPr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по труду и занятости населения Сахалинской области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(693000, г. Южно-Сахалинск, ул. Дзержинского, 23).</a:t>
            </a:r>
          </a:p>
          <a:p>
            <a:pPr>
              <a:defRPr/>
            </a:pP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уведомительной регистрации заявители (работодатели) представляют в </a:t>
            </a:r>
            <a:r>
              <a:rPr lang="ru-RU" sz="2000" b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Агентство следующие документы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обращение заявителя о регистрации коллективного договора;</a:t>
            </a:r>
          </a:p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коллективный договор в количестве не менее двух оригинальных экземпляров;</a:t>
            </a:r>
          </a:p>
          <a:p>
            <a:pPr>
              <a:defRPr/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сведения, подтверждающие полномочия представителя работников на заключение или изменение коллективного договора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969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  <a:t/>
            </a:r>
            <a:br>
              <a:rPr lang="ru-RU" sz="3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n-ea"/>
                <a:cs typeface="+mn-cs"/>
              </a:rPr>
            </a:br>
            <a:endParaRPr lang="ru-RU" sz="31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9992" y="2694404"/>
            <a:ext cx="8424863" cy="11520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>
                  <a:solidFill>
                    <a:srgbClr val="04617B">
                      <a:lumMod val="60000"/>
                      <a:lumOff val="40000"/>
                    </a:srgbClr>
                  </a:solidFill>
                </a:ln>
                <a:solidFill>
                  <a:srgbClr val="FFFFFF"/>
                </a:solidFill>
              </a:rPr>
              <a:t>http</a:t>
            </a:r>
            <a:r>
              <a:rPr lang="ru-RU" sz="4400" b="1" dirty="0">
                <a:ln>
                  <a:solidFill>
                    <a:srgbClr val="04617B">
                      <a:lumMod val="60000"/>
                      <a:lumOff val="40000"/>
                    </a:srgbClr>
                  </a:solidFill>
                </a:ln>
                <a:solidFill>
                  <a:srgbClr val="FFFFFF"/>
                </a:solidFill>
              </a:rPr>
              <a:t>:</a:t>
            </a:r>
            <a:r>
              <a:rPr lang="en-US" sz="4400" b="1" dirty="0">
                <a:ln>
                  <a:solidFill>
                    <a:srgbClr val="04617B">
                      <a:lumMod val="60000"/>
                      <a:lumOff val="40000"/>
                    </a:srgbClr>
                  </a:solidFill>
                </a:ln>
                <a:solidFill>
                  <a:srgbClr val="FFFFFF"/>
                </a:solidFill>
              </a:rPr>
              <a:t>//tzn.sakhalin.gov.ru</a:t>
            </a:r>
            <a:r>
              <a:rPr lang="ru-RU" sz="4400" b="1" dirty="0">
                <a:ln>
                  <a:solidFill>
                    <a:srgbClr val="04617B">
                      <a:lumMod val="60000"/>
                      <a:lumOff val="40000"/>
                    </a:srgbClr>
                  </a:solidFill>
                </a:ln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0180" name="Рисунок 10" descr="0fd108c91e48d0aebe15ca2703699f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052513"/>
            <a:ext cx="1296987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Рисунок 11" descr="0fd108c91e48d0aebe15ca2703699f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12969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91680" y="1124744"/>
            <a:ext cx="590465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Сайт агентства по труду и занятости населения </a:t>
            </a:r>
            <a:br>
              <a:rPr lang="ru-RU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</a:br>
            <a:r>
              <a:rPr lang="ru-RU" sz="3200" b="1" dirty="0">
                <a:ln w="10541" cmpd="sng">
                  <a:solidFill>
                    <a:srgbClr val="0F6FC6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F6FC6">
                        <a:tint val="40000"/>
                        <a:satMod val="250000"/>
                      </a:srgbClr>
                    </a:gs>
                    <a:gs pos="9000">
                      <a:srgbClr val="0F6FC6">
                        <a:tint val="52000"/>
                        <a:satMod val="300000"/>
                      </a:srgbClr>
                    </a:gs>
                    <a:gs pos="50000">
                      <a:srgbClr val="0F6FC6">
                        <a:shade val="20000"/>
                        <a:satMod val="300000"/>
                      </a:srgbClr>
                    </a:gs>
                    <a:gs pos="79000">
                      <a:srgbClr val="0F6FC6">
                        <a:tint val="52000"/>
                        <a:satMod val="300000"/>
                      </a:srgbClr>
                    </a:gs>
                    <a:gs pos="100000">
                      <a:srgbClr val="0F6FC6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Bookman Old Style" pitchFamily="18" charset="0"/>
              </a:rPr>
              <a:t>Сахалинской области</a:t>
            </a:r>
            <a:endParaRPr lang="ru-RU" sz="3200" b="1" dirty="0">
              <a:ln w="10541" cmpd="sng">
                <a:solidFill>
                  <a:srgbClr val="0F6FC6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F6FC6">
                      <a:tint val="40000"/>
                      <a:satMod val="250000"/>
                    </a:srgbClr>
                  </a:gs>
                  <a:gs pos="9000">
                    <a:srgbClr val="0F6FC6">
                      <a:tint val="52000"/>
                      <a:satMod val="300000"/>
                    </a:srgbClr>
                  </a:gs>
                  <a:gs pos="50000">
                    <a:srgbClr val="0F6FC6">
                      <a:shade val="20000"/>
                      <a:satMod val="300000"/>
                    </a:srgbClr>
                  </a:gs>
                  <a:gs pos="79000">
                    <a:srgbClr val="0F6FC6">
                      <a:tint val="52000"/>
                      <a:satMod val="300000"/>
                    </a:srgbClr>
                  </a:gs>
                  <a:gs pos="100000">
                    <a:srgbClr val="0F6FC6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4797425"/>
            <a:ext cx="7991475" cy="1384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проведению коллективных переговоров, и заключению коллективного договора, а также направление его на уведомительную регистрацию можно получить по телефонам:</a:t>
            </a:r>
          </a:p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50-53-45, 72-74-32.</a:t>
            </a:r>
          </a:p>
        </p:txBody>
      </p:sp>
      <p:sp>
        <p:nvSpPr>
          <p:cNvPr id="50184" name="TextBox 2"/>
          <p:cNvSpPr txBox="1">
            <a:spLocks noChangeArrowheads="1"/>
          </p:cNvSpPr>
          <p:nvPr/>
        </p:nvSpPr>
        <p:spPr bwMode="auto">
          <a:xfrm>
            <a:off x="379413" y="4106863"/>
            <a:ext cx="8247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693000, г. Южно-Сахалинск, ул. Дзержинского,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5306</TotalTime>
  <Words>397</Words>
  <Application>Microsoft Office PowerPoint</Application>
  <PresentationFormat>Экран (4:3)</PresentationFormat>
  <Paragraphs>56</Paragraphs>
  <Slides>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Статья 37  1. Труд свободен. Каждый имеет право свободно распоряжаться своими способностями к труду, выбирать род деятельности и профессию. 2. Принудительный труд запрещен. 3. Каждый имеет право на труд в условиях, отвечающих требованиям безопасности и гигиены, на вознаграждение за труд без какой бы то ни было дискриминации и не ниже установленного федеральным законом минимального размера оплаты труда, а также право на защиту от безработицы. 4. Признается право на индивидуальные и коллективные трудовые споры с использованием установленных федеральным законом способов их разрешения, включая право на забастовку. 5. Каждый имеет право на отдых. Работающему по трудовому договору гарантируются установленные федеральным законом продолжительность рабочего времени, выходные и праздничные дни, оплачиваемый ежегодный отпуск.</dc:title>
  <dc:creator>Борисевич Наталья Геннадьевна</dc:creator>
  <cp:lastModifiedBy>user</cp:lastModifiedBy>
  <cp:revision>518</cp:revision>
  <cp:lastPrinted>2017-08-22T23:29:58Z</cp:lastPrinted>
  <dcterms:modified xsi:type="dcterms:W3CDTF">2019-03-13T05:41:15Z</dcterms:modified>
</cp:coreProperties>
</file>